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35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5/12/2015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sz="5400" dirty="0">
                <a:latin typeface="Times" charset="0"/>
              </a:rPr>
              <a:t>Texas Hold 'em </a:t>
            </a:r>
            <a:r>
              <a:rPr lang="en-US" altLang="zh-TW" sz="5400" dirty="0" smtClean="0">
                <a:latin typeface="Times" charset="0"/>
              </a:rPr>
              <a:t>AI Player Design</a:t>
            </a:r>
            <a:r>
              <a:rPr lang="en-US" altLang="zh-TW" dirty="0">
                <a:latin typeface="Times" charset="0"/>
              </a:rPr>
              <a:t/>
            </a:r>
            <a:br>
              <a:rPr lang="en-US" altLang="zh-TW" dirty="0">
                <a:latin typeface="Times" charset="0"/>
              </a:rPr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zh-TW" dirty="0">
                <a:latin typeface="Helvetica" charset="0"/>
              </a:rPr>
              <a:t>Yung-Jen Cheng, Peiheng Hu, Sail Wu, Xide Xia</a:t>
            </a:r>
          </a:p>
          <a:p>
            <a:pPr>
              <a:lnSpc>
                <a:spcPct val="150000"/>
              </a:lnSpc>
            </a:pPr>
            <a:r>
              <a:rPr lang="en-US" altLang="zh-TW" dirty="0">
                <a:solidFill>
                  <a:srgbClr val="FF0000"/>
                </a:solidFill>
                <a:latin typeface="Helvetica" charset="0"/>
              </a:rPr>
              <a:t>AM207 Advanced Scientific Computing: Stochastic Optimization Methods</a:t>
            </a:r>
          </a:p>
          <a:p>
            <a:r>
              <a:rPr lang="en-US" altLang="zh-TW" dirty="0">
                <a:latin typeface="Helvetica" charset="0"/>
              </a:rPr>
              <a:t>Spring 2015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7114" y="109000"/>
            <a:ext cx="1502326" cy="1867911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136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48"/>
    </mc:Choice>
    <mc:Fallback>
      <p:transition spd="slow" advTm="8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390248" cy="1450757"/>
          </a:xfrm>
        </p:spPr>
        <p:txBody>
          <a:bodyPr/>
          <a:lstStyle/>
          <a:p>
            <a:r>
              <a:rPr lang="en-US" dirty="0"/>
              <a:t>Deterministic &amp; Bluff Tendency </a:t>
            </a:r>
            <a:r>
              <a:rPr lang="en-US" dirty="0" smtClean="0"/>
              <a:t>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27013" indent="-22701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</a:rPr>
              <a:t>We also believe that if the opponent has a higher probability to bluff, we will be less certain about the results from HMM estimation and rely more on the uniform distribution. </a:t>
            </a:r>
            <a:endParaRPr lang="en-US" sz="2400" dirty="0" smtClean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227013" indent="-227013">
              <a:buFont typeface="Wingdings" panose="05000000000000000000" pitchFamily="2" charset="2"/>
              <a:buChar char="§"/>
            </a:pPr>
            <a:r>
              <a:rPr lang="en-US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Thus</a:t>
            </a:r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</a:rPr>
              <a:t>, the adjusted winning probability will </a:t>
            </a:r>
            <a:r>
              <a:rPr lang="en-US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be:</a:t>
            </a:r>
          </a:p>
          <a:p>
            <a:pPr marL="227013" indent="-227013">
              <a:buFont typeface="Wingdings" panose="05000000000000000000" pitchFamily="2" charset="2"/>
              <a:buChar char="§"/>
            </a:pPr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227013" indent="-227013">
              <a:buFont typeface="Wingdings" panose="05000000000000000000" pitchFamily="2" charset="2"/>
              <a:buChar char="§"/>
            </a:pPr>
            <a:endParaRPr lang="en-US" sz="2400" dirty="0" smtClean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227013" indent="-227013">
              <a:buFont typeface="Wingdings" panose="05000000000000000000" pitchFamily="2" charset="2"/>
              <a:buChar char="§"/>
            </a:pPr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227013" indent="-227013">
              <a:buFont typeface="Wingdings" panose="05000000000000000000" pitchFamily="2" charset="2"/>
              <a:buChar char="§"/>
            </a:pPr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</a:rPr>
              <a:t>Where </a:t>
            </a:r>
            <a:r>
              <a:rPr lang="el-GR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ω</a:t>
            </a:r>
            <a:r>
              <a:rPr lang="en-US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 is </a:t>
            </a:r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</a:rPr>
              <a:t>the opponent's probability to make bluff</a:t>
            </a:r>
            <a:r>
              <a:rPr lang="en-US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.</a:t>
            </a:r>
            <a:endParaRPr lang="en-US" dirty="0" smtClean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9971" y="4332296"/>
            <a:ext cx="5412839" cy="60546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105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15"/>
    </mc:Choice>
    <mc:Fallback>
      <p:transition spd="slow" advTm="10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ambria" panose="02040503050406030204" pitchFamily="18" charset="0"/>
              </a:rPr>
              <a:t>Conclusions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7013" indent="-227013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2800" dirty="0" smtClean="0">
                <a:latin typeface="Times" panose="02020603050405020304" pitchFamily="18" charset="0"/>
                <a:cs typeface="Times" panose="02020603050405020304" pitchFamily="18" charset="0"/>
              </a:rPr>
              <a:t>Novel approach to mimic human player’s betting patterns</a:t>
            </a:r>
          </a:p>
          <a:p>
            <a:pPr marL="227013" indent="-227013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2800" dirty="0" smtClean="0">
                <a:latin typeface="Times" panose="02020603050405020304" pitchFamily="18" charset="0"/>
                <a:cs typeface="Times" panose="02020603050405020304" pitchFamily="18" charset="0"/>
              </a:rPr>
              <a:t>Successfully integrate both deterministic and Bayesian approach to form betting decisions</a:t>
            </a:r>
          </a:p>
          <a:p>
            <a:pPr marL="227013" indent="-227013">
              <a:lnSpc>
                <a:spcPct val="125000"/>
              </a:lnSpc>
              <a:buFont typeface="Wingdings" panose="05000000000000000000" pitchFamily="2" charset="2"/>
              <a:buChar char="§"/>
            </a:pPr>
            <a:r>
              <a:rPr lang="en-US" sz="2800" dirty="0" smtClean="0">
                <a:latin typeface="Times" panose="02020603050405020304" pitchFamily="18" charset="0"/>
                <a:cs typeface="Times" panose="02020603050405020304" pitchFamily="18" charset="0"/>
              </a:rPr>
              <a:t>Unlike other conventional game simulators, our software does not requires intensive training time</a:t>
            </a:r>
            <a:endParaRPr lang="en-US" sz="28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3795" y="109001"/>
            <a:ext cx="1435661" cy="174380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464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51"/>
    </mc:Choice>
    <mc:Fallback>
      <p:transition spd="slow" advTm="23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Introduction - </a:t>
            </a:r>
            <a:r>
              <a:rPr lang="en-US" altLang="zh-TW" dirty="0">
                <a:latin typeface="Times" panose="02020603050405020304" pitchFamily="18" charset="0"/>
                <a:cs typeface="Times" panose="02020603050405020304" pitchFamily="18" charset="0"/>
              </a:rPr>
              <a:t>Poker, Texas hold 'em</a:t>
            </a:r>
            <a:endParaRPr lang="en-US" dirty="0">
              <a:solidFill>
                <a:schemeClr val="tx1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14204"/>
            <a:ext cx="10058400" cy="449451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altLang="zh-TW" sz="2800" dirty="0" smtClean="0">
                <a:latin typeface="Times" panose="02020603050405020304" pitchFamily="18" charset="0"/>
                <a:cs typeface="Times" panose="02020603050405020304" pitchFamily="18" charset="0"/>
              </a:rPr>
              <a:t>Motivation: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altLang="zh-TW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A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game of imperfect </a:t>
            </a:r>
            <a:r>
              <a:rPr lang="en-US" altLang="zh-TW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information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Possible to derive deterministic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probability of a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given hand from simulation </a:t>
            </a:r>
          </a:p>
          <a:p>
            <a:pPr lvl="1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Find the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way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player react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and the psychological components involved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is hard</a:t>
            </a:r>
          </a:p>
          <a:p>
            <a:pPr marL="0">
              <a:lnSpc>
                <a:spcPct val="110000"/>
              </a:lnSpc>
              <a:buFont typeface="Wingdings" panose="05000000000000000000" pitchFamily="2" charset="2"/>
              <a:buChar char="q"/>
            </a:pPr>
            <a:r>
              <a:rPr lang="en-US" altLang="zh-TW" sz="2800" dirty="0" smtClean="0">
                <a:latin typeface="Times" panose="02020603050405020304" pitchFamily="18" charset="0"/>
                <a:cs typeface="Times" panose="02020603050405020304" pitchFamily="18" charset="0"/>
              </a:rPr>
              <a:t>Goal:</a:t>
            </a:r>
          </a:p>
          <a:p>
            <a:pPr marL="460375" lvl="1" indent="-26035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altLang="zh-TW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Implement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a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system to make optimal playing strategy </a:t>
            </a:r>
            <a:r>
              <a:rPr lang="en-US" altLang="zh-TW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by modeling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the style of the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player</a:t>
            </a:r>
          </a:p>
          <a:p>
            <a:pPr marL="460375" lvl="1" indent="-26035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altLang="zh-TW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Obtain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observations of the style of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the player</a:t>
            </a:r>
          </a:p>
          <a:p>
            <a:pPr marL="460375" lvl="1" indent="-26035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altLang="zh-TW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Update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the style of the player to play in the </a:t>
            </a:r>
            <a:r>
              <a:rPr lang="en-US" altLang="zh-TW" sz="2400" dirty="0">
                <a:latin typeface="Times" panose="02020603050405020304" pitchFamily="18" charset="0"/>
                <a:cs typeface="Times" panose="02020603050405020304" pitchFamily="18" charset="0"/>
              </a:rPr>
              <a:t>game</a:t>
            </a:r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372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00"/>
    </mc:Choice>
    <mc:Fallback>
      <p:transition spd="slow" advTm="22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741" y="286603"/>
            <a:ext cx="10707939" cy="1450757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>
                <a:latin typeface="Cambria" panose="02040503050406030204" pitchFamily="18" charset="0"/>
              </a:rPr>
              <a:t>Approach – Deterministic and Stochastic Combination</a:t>
            </a:r>
            <a:endParaRPr lang="en-US" sz="3600" dirty="0">
              <a:latin typeface="Cambria" panose="020405030504060302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42615" y="2003934"/>
            <a:ext cx="10058400" cy="4167624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51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08"/>
    </mc:Choice>
    <mc:Fallback>
      <p:transition spd="slow" advTm="12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mbria" panose="02040503050406030204" pitchFamily="18" charset="0"/>
              </a:rPr>
              <a:t>Winning </a:t>
            </a:r>
            <a:r>
              <a:rPr lang="en-US" dirty="0" smtClean="0">
                <a:latin typeface="Cambria" panose="02040503050406030204" pitchFamily="18" charset="0"/>
              </a:rPr>
              <a:t>Probability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97280" y="3295686"/>
            <a:ext cx="9037796" cy="246927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97280" y="1820665"/>
            <a:ext cx="1020252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The winning probability </a:t>
            </a:r>
            <a:r>
              <a:rPr lang="en-US" sz="2000" dirty="0" smtClean="0">
                <a:latin typeface="Times" panose="02020603050405020304" pitchFamily="18" charset="0"/>
                <a:cs typeface="Times" panose="02020603050405020304" pitchFamily="18" charset="0"/>
              </a:rPr>
              <a:t>is calculated through </a:t>
            </a: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permuting all possible opponent's hole cards and count winning times </a:t>
            </a:r>
            <a:r>
              <a:rPr lang="en-US" sz="2000" dirty="0" smtClean="0">
                <a:latin typeface="Times" panose="02020603050405020304" pitchFamily="18" charset="0"/>
                <a:cs typeface="Times" panose="02020603050405020304" pitchFamily="18" charset="0"/>
              </a:rPr>
              <a:t>given </a:t>
            </a: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your hole cards and the known board cards. </a:t>
            </a:r>
            <a:endParaRPr lang="en-US" sz="2000" dirty="0" smtClean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Times" panose="02020603050405020304" pitchFamily="18" charset="0"/>
                <a:cs typeface="Times" panose="02020603050405020304" pitchFamily="18" charset="0"/>
              </a:rPr>
              <a:t>The </a:t>
            </a:r>
            <a:r>
              <a:rPr lang="en-US" sz="2000" dirty="0">
                <a:latin typeface="Times" panose="02020603050405020304" pitchFamily="18" charset="0"/>
                <a:cs typeface="Times" panose="02020603050405020304" pitchFamily="18" charset="0"/>
              </a:rPr>
              <a:t>winning probability </a:t>
            </a:r>
            <a:r>
              <a:rPr lang="en-US" sz="2000" dirty="0" smtClean="0">
                <a:latin typeface="Times" panose="02020603050405020304" pitchFamily="18" charset="0"/>
                <a:cs typeface="Times" panose="02020603050405020304" pitchFamily="18" charset="0"/>
              </a:rPr>
              <a:t>needs to be calculated for all three stages, Flop, Turn and River.</a:t>
            </a:r>
            <a:endParaRPr lang="en-US" dirty="0"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18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00"/>
    </mc:Choice>
    <mc:Fallback>
      <p:transition spd="slow" advTm="11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Deterministic </a:t>
            </a:r>
            <a:r>
              <a:rPr lang="en-US" dirty="0" smtClean="0">
                <a:latin typeface="Cambria" panose="02040503050406030204" pitchFamily="18" charset="0"/>
              </a:rPr>
              <a:t>Model</a:t>
            </a:r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Times" pitchFamily="18" charset="0"/>
                <a:cs typeface="Times" pitchFamily="18" charset="0"/>
              </a:rPr>
              <a:t>With the probability of winning computed from permuting all the combinations, a fixed/deterministic strategy can be deduced.</a:t>
            </a:r>
          </a:p>
          <a:p>
            <a:pPr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" pitchFamily="18" charset="0"/>
                <a:cs typeface="Times" pitchFamily="18" charset="0"/>
              </a:rPr>
              <a:t>Scenario 1 winning probability &gt; 0.5:  </a:t>
            </a:r>
            <a:r>
              <a:rPr lang="en-US" dirty="0" smtClean="0">
                <a:latin typeface="Times" pitchFamily="18" charset="0"/>
                <a:cs typeface="Times" pitchFamily="18" charset="0"/>
              </a:rPr>
              <a:t>Raise according to the hand strength</a:t>
            </a:r>
            <a:endParaRPr lang="en-US" dirty="0">
              <a:latin typeface="Times" pitchFamily="18" charset="0"/>
              <a:cs typeface="Times" pitchFamily="18" charset="0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" pitchFamily="18" charset="0"/>
                <a:cs typeface="Times" pitchFamily="18" charset="0"/>
              </a:rPr>
              <a:t>Scenario 2 winning probability &lt; 0.5</a:t>
            </a:r>
            <a:r>
              <a:rPr lang="en-US" dirty="0" smtClean="0">
                <a:latin typeface="Times" pitchFamily="18" charset="0"/>
                <a:cs typeface="Times" pitchFamily="18" charset="0"/>
              </a:rPr>
              <a:t>: </a:t>
            </a:r>
          </a:p>
          <a:p>
            <a:pPr marL="0" indent="0">
              <a:lnSpc>
                <a:spcPts val="3800"/>
              </a:lnSpc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038" y="2842372"/>
            <a:ext cx="9661970" cy="39602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1784" y="3510948"/>
            <a:ext cx="2289392" cy="1257553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983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04"/>
    </mc:Choice>
    <mc:Fallback>
      <p:transition spd="slow" advTm="8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mbria" panose="02040503050406030204" pitchFamily="18" charset="0"/>
              </a:rPr>
              <a:t>HMM Hand Strength </a:t>
            </a:r>
            <a:r>
              <a:rPr lang="en-US" dirty="0" smtClean="0">
                <a:latin typeface="Cambria" panose="02040503050406030204" pitchFamily="18" charset="0"/>
              </a:rPr>
              <a:t>Estimation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20042" y="1822139"/>
            <a:ext cx="8717245" cy="4432826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542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36"/>
    </mc:Choice>
    <mc:Fallback>
      <p:transition spd="slow" advTm="25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83657"/>
            <a:ext cx="10058400" cy="1450757"/>
          </a:xfrm>
        </p:spPr>
        <p:txBody>
          <a:bodyPr/>
          <a:lstStyle/>
          <a:p>
            <a:r>
              <a:rPr lang="en-US" dirty="0" smtClean="0">
                <a:latin typeface="Cambria" panose="02040503050406030204" pitchFamily="18" charset="0"/>
              </a:rPr>
              <a:t>Deterministic &amp; HMM Integration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126480" y="1761272"/>
            <a:ext cx="3770281" cy="18874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7978" y="3648703"/>
            <a:ext cx="6701558" cy="2624929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097280" y="2127115"/>
            <a:ext cx="415295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</a:rPr>
              <a:t>Deterministic calculation shows the winning probability is </a:t>
            </a:r>
            <a:r>
              <a:rPr lang="en-US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which </a:t>
            </a:r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</a:rPr>
              <a:t>equals to the shaded area to the left of </a:t>
            </a:r>
            <a:r>
              <a:rPr lang="el-GR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π</a:t>
            </a:r>
            <a:r>
              <a:rPr lang="en-US" sz="2400" baseline="30000" dirty="0">
                <a:latin typeface="Times" panose="02020603050405020304" pitchFamily="18" charset="0"/>
                <a:cs typeface="Times" panose="02020603050405020304" pitchFamily="18" charset="0"/>
              </a:rPr>
              <a:t>0</a:t>
            </a:r>
            <a:r>
              <a:rPr lang="en-US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.</a:t>
            </a:r>
          </a:p>
          <a:p>
            <a:endParaRPr lang="en-US" sz="2400" dirty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endParaRPr lang="en-US" sz="2400" dirty="0" smtClean="0">
              <a:latin typeface="Times" panose="02020603050405020304" pitchFamily="18" charset="0"/>
              <a:cs typeface="Times" panose="02020603050405020304" pitchFamily="18" charset="0"/>
            </a:endParaRPr>
          </a:p>
          <a:p>
            <a:r>
              <a:rPr lang="en-US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The </a:t>
            </a:r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</a:rPr>
              <a:t>adjustment of winning probability </a:t>
            </a:r>
            <a:r>
              <a:rPr lang="el-GR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π</a:t>
            </a:r>
            <a:r>
              <a:rPr lang="en-US" sz="2400" baseline="30000" dirty="0" smtClean="0">
                <a:latin typeface="Times" panose="02020603050405020304" pitchFamily="18" charset="0"/>
                <a:cs typeface="Times" panose="02020603050405020304" pitchFamily="18" charset="0"/>
              </a:rPr>
              <a:t>0</a:t>
            </a:r>
            <a:r>
              <a:rPr lang="en-US" sz="2400" dirty="0" smtClean="0">
                <a:latin typeface="Times" panose="02020603050405020304" pitchFamily="18" charset="0"/>
                <a:cs typeface="Times" panose="02020603050405020304" pitchFamily="18" charset="0"/>
              </a:rPr>
              <a:t> calculated </a:t>
            </a:r>
            <a:r>
              <a:rPr lang="en-US" sz="2400" dirty="0">
                <a:latin typeface="Times" panose="02020603050405020304" pitchFamily="18" charset="0"/>
                <a:cs typeface="Times" panose="02020603050405020304" pitchFamily="18" charset="0"/>
              </a:rPr>
              <a:t>based on one of the three states below. </a:t>
            </a:r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389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15"/>
    </mc:Choice>
    <mc:Fallback>
      <p:transition spd="slow" advTm="8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497" y="286603"/>
            <a:ext cx="11176812" cy="1450757"/>
          </a:xfrm>
        </p:spPr>
        <p:txBody>
          <a:bodyPr>
            <a:norm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Bluff Tendency Bayesian </a:t>
            </a:r>
            <a:r>
              <a:rPr lang="en-US" dirty="0" smtClean="0">
                <a:latin typeface="Cambria" panose="02040503050406030204" pitchFamily="18" charset="0"/>
              </a:rPr>
              <a:t>MCMC Estimation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266836" y="1785805"/>
            <a:ext cx="8621296" cy="452221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853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16"/>
    </mc:Choice>
    <mc:Fallback>
      <p:transition spd="slow" advTm="173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703" y="286603"/>
            <a:ext cx="11142274" cy="1450757"/>
          </a:xfrm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</a:rPr>
              <a:t>Bluff Tendency Bayesian </a:t>
            </a:r>
            <a:r>
              <a:rPr lang="en-US" dirty="0" smtClean="0">
                <a:latin typeface="Cambria" panose="02040503050406030204" pitchFamily="18" charset="0"/>
              </a:rPr>
              <a:t>MCMC Estimation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16185" y="1942312"/>
            <a:ext cx="11286958" cy="3544088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77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87"/>
    </mc:Choice>
    <mc:Fallback>
      <p:transition spd="slow" advTm="8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193</TotalTime>
  <Words>339</Words>
  <Application>Microsoft Office PowerPoint</Application>
  <PresentationFormat>Widescreen</PresentationFormat>
  <Paragraphs>41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新細明體</vt:lpstr>
      <vt:lpstr>Arial</vt:lpstr>
      <vt:lpstr>Calibri</vt:lpstr>
      <vt:lpstr>Calibri Light</vt:lpstr>
      <vt:lpstr>Cambria</vt:lpstr>
      <vt:lpstr>Helvetica</vt:lpstr>
      <vt:lpstr>Times</vt:lpstr>
      <vt:lpstr>Wingdings</vt:lpstr>
      <vt:lpstr>Retrospect</vt:lpstr>
      <vt:lpstr>Texas Hold 'em AI Player Design </vt:lpstr>
      <vt:lpstr>Introduction - Poker, Texas hold 'em</vt:lpstr>
      <vt:lpstr>Approach – Deterministic and Stochastic Combination</vt:lpstr>
      <vt:lpstr>Winning Probability</vt:lpstr>
      <vt:lpstr>Deterministic Model</vt:lpstr>
      <vt:lpstr>HMM Hand Strength Estimation</vt:lpstr>
      <vt:lpstr>Deterministic &amp; HMM Integration</vt:lpstr>
      <vt:lpstr>Bluff Tendency Bayesian MCMC Estimation</vt:lpstr>
      <vt:lpstr>Bluff Tendency Bayesian MCMC Estimation</vt:lpstr>
      <vt:lpstr>Deterministic &amp; Bluff Tendency Integration</vt:lpstr>
      <vt:lpstr>Conclusions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Texas Hold 'em Strategy Design</dc:title>
  <dc:creator>Fox Hu</dc:creator>
  <cp:lastModifiedBy>Fox Hu</cp:lastModifiedBy>
  <cp:revision>38</cp:revision>
  <dcterms:created xsi:type="dcterms:W3CDTF">2015-05-12T19:05:46Z</dcterms:created>
  <dcterms:modified xsi:type="dcterms:W3CDTF">2015-05-12T22:19:20Z</dcterms:modified>
</cp:coreProperties>
</file>

<file path=docProps/thumbnail.jpeg>
</file>